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Fraunces Medium"/>
      <p:regular r:id="rId13"/>
    </p:embeddedFont>
    <p:embeddedFont>
      <p:font typeface="Fraunces Medium"/>
      <p:regular r:id="rId14"/>
    </p:embeddedFont>
    <p:embeddedFont>
      <p:font typeface="Fraunces Medium"/>
      <p:regular r:id="rId15"/>
    </p:embeddedFont>
    <p:embeddedFont>
      <p:font typeface="Fraunces Medium"/>
      <p:regular r:id="rId16"/>
    </p:embeddedFont>
    <p:embeddedFont>
      <p:font typeface="Epilogue"/>
      <p:regular r:id="rId17"/>
    </p:embeddedFont>
    <p:embeddedFont>
      <p:font typeface="Epilogue"/>
      <p:regular r:id="rId18"/>
    </p:embeddedFont>
    <p:embeddedFont>
      <p:font typeface="Epilogue"/>
      <p:regular r:id="rId19"/>
    </p:embeddedFont>
    <p:embeddedFont>
      <p:font typeface="Epilogue"/>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8878"/>
            <a:ext cx="6095286"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Attendance for Impact</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Analyzing Academic Performance Through Data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8670" y="620435"/>
            <a:ext cx="4789051" cy="598527"/>
          </a:xfrm>
          <a:prstGeom prst="rect">
            <a:avLst/>
          </a:prstGeom>
          <a:noFill/>
          <a:ln/>
        </p:spPr>
        <p:txBody>
          <a:bodyPr wrap="none" lIns="0" tIns="0" rIns="0" bIns="0" rtlCol="0" anchor="t"/>
          <a:lstStyle/>
          <a:p>
            <a:pPr indent="0" marL="0">
              <a:lnSpc>
                <a:spcPts val="4700"/>
              </a:lnSpc>
              <a:buNone/>
            </a:pPr>
            <a:r>
              <a:rPr lang="en-US" sz="3750" dirty="0">
                <a:solidFill>
                  <a:srgbClr val="FFFFFF"/>
                </a:solidFill>
                <a:latin typeface="Fraunces Medium" pitchFamily="34" charset="0"/>
                <a:ea typeface="Fraunces Medium" pitchFamily="34" charset="-122"/>
                <a:cs typeface="Fraunces Medium" pitchFamily="34" charset="-120"/>
              </a:rPr>
              <a:t>Introduction</a:t>
            </a:r>
            <a:endParaRPr lang="en-US" sz="3750" dirty="0"/>
          </a:p>
        </p:txBody>
      </p:sp>
      <p:sp>
        <p:nvSpPr>
          <p:cNvPr id="3" name="Text 1"/>
          <p:cNvSpPr/>
          <p:nvPr/>
        </p:nvSpPr>
        <p:spPr>
          <a:xfrm>
            <a:off x="788670" y="1697712"/>
            <a:ext cx="3613071" cy="299204"/>
          </a:xfrm>
          <a:prstGeom prst="rect">
            <a:avLst/>
          </a:prstGeom>
          <a:noFill/>
          <a:ln/>
        </p:spPr>
        <p:txBody>
          <a:bodyPr wrap="none" lIns="0" tIns="0" rIns="0" bIns="0" rtlCol="0" anchor="t"/>
          <a:lstStyle/>
          <a:p>
            <a:pPr indent="0" marL="0">
              <a:lnSpc>
                <a:spcPts val="2350"/>
              </a:lnSpc>
              <a:buNone/>
            </a:pPr>
            <a:r>
              <a:rPr lang="en-US" sz="1850" dirty="0">
                <a:solidFill>
                  <a:srgbClr val="FFFFFF"/>
                </a:solidFill>
                <a:latin typeface="Fraunces Medium" pitchFamily="34" charset="0"/>
                <a:ea typeface="Fraunces Medium" pitchFamily="34" charset="-122"/>
                <a:cs typeface="Fraunces Medium" pitchFamily="34" charset="-120"/>
              </a:rPr>
              <a:t>What is Attendance for Impact?</a:t>
            </a:r>
            <a:endParaRPr lang="en-US" sz="1850" dirty="0"/>
          </a:p>
        </p:txBody>
      </p:sp>
      <p:sp>
        <p:nvSpPr>
          <p:cNvPr id="4" name="Text 2"/>
          <p:cNvSpPr/>
          <p:nvPr/>
        </p:nvSpPr>
        <p:spPr>
          <a:xfrm>
            <a:off x="788670" y="2188369"/>
            <a:ext cx="6292929" cy="1532334"/>
          </a:xfrm>
          <a:prstGeom prst="rect">
            <a:avLst/>
          </a:prstGeom>
          <a:noFill/>
          <a:ln/>
        </p:spPr>
        <p:txBody>
          <a:bodyPr wrap="square" lIns="0" tIns="0" rIns="0" bIns="0" rtlCol="0" anchor="t"/>
          <a:lstStyle/>
          <a:p>
            <a:pPr indent="0" marL="0">
              <a:lnSpc>
                <a:spcPts val="2400"/>
              </a:lnSpc>
              <a:buNone/>
            </a:pPr>
            <a:r>
              <a:rPr lang="en-US" sz="1500" dirty="0">
                <a:solidFill>
                  <a:srgbClr val="EBECEF"/>
                </a:solidFill>
                <a:latin typeface="Epilogue" pitchFamily="34" charset="0"/>
                <a:ea typeface="Epilogue" pitchFamily="34" charset="-122"/>
                <a:cs typeface="Epilogue" pitchFamily="34" charset="-120"/>
              </a:rPr>
              <a:t>Attendance for Impact is a powerful Streamlit application that provides deep insights into student performance and attendance patterns. This innovative tool goes beyond basic attendance tracking, allowing educators and administrators to uncover hidden trends and refine policies for maximum impact.</a:t>
            </a:r>
            <a:endParaRPr lang="en-US" sz="1500" dirty="0"/>
          </a:p>
        </p:txBody>
      </p:sp>
      <p:sp>
        <p:nvSpPr>
          <p:cNvPr id="5" name="Text 3"/>
          <p:cNvSpPr/>
          <p:nvPr/>
        </p:nvSpPr>
        <p:spPr>
          <a:xfrm>
            <a:off x="788670" y="3893106"/>
            <a:ext cx="6292929" cy="1532334"/>
          </a:xfrm>
          <a:prstGeom prst="rect">
            <a:avLst/>
          </a:prstGeom>
          <a:noFill/>
          <a:ln/>
        </p:spPr>
        <p:txBody>
          <a:bodyPr wrap="square" lIns="0" tIns="0" rIns="0" bIns="0" rtlCol="0" anchor="t"/>
          <a:lstStyle/>
          <a:p>
            <a:pPr indent="0" marL="0">
              <a:lnSpc>
                <a:spcPts val="2400"/>
              </a:lnSpc>
              <a:buNone/>
            </a:pPr>
            <a:r>
              <a:rPr lang="en-US" sz="1500" dirty="0">
                <a:solidFill>
                  <a:srgbClr val="EBECEF"/>
                </a:solidFill>
                <a:latin typeface="Epilogue" pitchFamily="34" charset="0"/>
                <a:ea typeface="Epilogue" pitchFamily="34" charset="-122"/>
                <a:cs typeface="Epilogue" pitchFamily="34" charset="-120"/>
              </a:rPr>
              <a:t>At its core, Attendance for Impact is designed to analyze student attendance data, identifying key factors that influence academic success. By surfacing these insights, schools and institutes can make informed decisions to support student engagement and improve overall outcomes.</a:t>
            </a:r>
            <a:endParaRPr lang="en-US" sz="1500" dirty="0"/>
          </a:p>
        </p:txBody>
      </p:sp>
      <p:sp>
        <p:nvSpPr>
          <p:cNvPr id="6" name="Text 4"/>
          <p:cNvSpPr/>
          <p:nvPr/>
        </p:nvSpPr>
        <p:spPr>
          <a:xfrm>
            <a:off x="788670" y="5597843"/>
            <a:ext cx="6292929" cy="1838801"/>
          </a:xfrm>
          <a:prstGeom prst="rect">
            <a:avLst/>
          </a:prstGeom>
          <a:noFill/>
          <a:ln/>
        </p:spPr>
        <p:txBody>
          <a:bodyPr wrap="square" lIns="0" tIns="0" rIns="0" bIns="0" rtlCol="0" anchor="t"/>
          <a:lstStyle/>
          <a:p>
            <a:pPr indent="0" marL="0">
              <a:lnSpc>
                <a:spcPts val="2400"/>
              </a:lnSpc>
              <a:buNone/>
            </a:pPr>
            <a:r>
              <a:rPr lang="en-US" sz="1500" dirty="0">
                <a:solidFill>
                  <a:srgbClr val="EBECEF"/>
                </a:solidFill>
                <a:latin typeface="Epilogue" pitchFamily="34" charset="0"/>
                <a:ea typeface="Epilogue" pitchFamily="34" charset="-122"/>
                <a:cs typeface="Epilogue" pitchFamily="34" charset="-120"/>
              </a:rPr>
              <a:t>Through intuitive data visualizations and advanced analytics, Attendance for Impact empowers users to explore the nuances of attendance and its relationship to student achievement. With this information, educators can develop targeted interventions and refine attendance policies to better serve their unique student populations.</a:t>
            </a:r>
            <a:endParaRPr lang="en-US" sz="1500" dirty="0"/>
          </a:p>
        </p:txBody>
      </p:sp>
      <p:sp>
        <p:nvSpPr>
          <p:cNvPr id="7" name="Text 5"/>
          <p:cNvSpPr/>
          <p:nvPr/>
        </p:nvSpPr>
        <p:spPr>
          <a:xfrm>
            <a:off x="7556421" y="1697712"/>
            <a:ext cx="2394466" cy="299204"/>
          </a:xfrm>
          <a:prstGeom prst="rect">
            <a:avLst/>
          </a:prstGeom>
          <a:noFill/>
          <a:ln/>
        </p:spPr>
        <p:txBody>
          <a:bodyPr wrap="none" lIns="0" tIns="0" rIns="0" bIns="0" rtlCol="0" anchor="t"/>
          <a:lstStyle/>
          <a:p>
            <a:pPr indent="0" marL="0">
              <a:lnSpc>
                <a:spcPts val="2350"/>
              </a:lnSpc>
              <a:buNone/>
            </a:pPr>
            <a:r>
              <a:rPr lang="en-US" sz="1850" dirty="0">
                <a:solidFill>
                  <a:srgbClr val="FFFFFF"/>
                </a:solidFill>
                <a:latin typeface="Fraunces Medium" pitchFamily="34" charset="0"/>
                <a:ea typeface="Fraunces Medium" pitchFamily="34" charset="-122"/>
                <a:cs typeface="Fraunces Medium" pitchFamily="34" charset="-120"/>
              </a:rPr>
              <a:t>How It Works</a:t>
            </a:r>
            <a:endParaRPr lang="en-US" sz="1850" dirty="0"/>
          </a:p>
        </p:txBody>
      </p:sp>
      <p:sp>
        <p:nvSpPr>
          <p:cNvPr id="8" name="Text 6"/>
          <p:cNvSpPr/>
          <p:nvPr/>
        </p:nvSpPr>
        <p:spPr>
          <a:xfrm>
            <a:off x="7556421" y="2188369"/>
            <a:ext cx="6292929" cy="1225868"/>
          </a:xfrm>
          <a:prstGeom prst="rect">
            <a:avLst/>
          </a:prstGeom>
          <a:noFill/>
          <a:ln/>
        </p:spPr>
        <p:txBody>
          <a:bodyPr wrap="square" lIns="0" tIns="0" rIns="0" bIns="0" rtlCol="0" anchor="t"/>
          <a:lstStyle/>
          <a:p>
            <a:pPr indent="0" marL="0">
              <a:lnSpc>
                <a:spcPts val="2400"/>
              </a:lnSpc>
              <a:buNone/>
            </a:pPr>
            <a:r>
              <a:rPr lang="en-US" sz="1500" dirty="0">
                <a:solidFill>
                  <a:srgbClr val="EBECEF"/>
                </a:solidFill>
                <a:latin typeface="Epilogue" pitchFamily="34" charset="0"/>
                <a:ea typeface="Epilogue" pitchFamily="34" charset="-122"/>
                <a:cs typeface="Epilogue" pitchFamily="34" charset="-120"/>
              </a:rPr>
              <a:t> Attendance for Impact is able to uncover hidden patterns and trends within the attendance data. This allows the application to provide educators and administrators with a comprehensive view of student engagement and performance.</a:t>
            </a:r>
            <a:endParaRPr lang="en-US" sz="1500" dirty="0"/>
          </a:p>
        </p:txBody>
      </p:sp>
      <p:sp>
        <p:nvSpPr>
          <p:cNvPr id="9" name="Text 7"/>
          <p:cNvSpPr/>
          <p:nvPr/>
        </p:nvSpPr>
        <p:spPr>
          <a:xfrm>
            <a:off x="7556421" y="3586639"/>
            <a:ext cx="6292929" cy="1225868"/>
          </a:xfrm>
          <a:prstGeom prst="rect">
            <a:avLst/>
          </a:prstGeom>
          <a:noFill/>
          <a:ln/>
        </p:spPr>
        <p:txBody>
          <a:bodyPr wrap="square" lIns="0" tIns="0" rIns="0" bIns="0" rtlCol="0" anchor="t"/>
          <a:lstStyle/>
          <a:p>
            <a:pPr indent="0" marL="0">
              <a:lnSpc>
                <a:spcPts val="2400"/>
              </a:lnSpc>
              <a:buNone/>
            </a:pPr>
            <a:r>
              <a:rPr lang="en-US" sz="1500" dirty="0">
                <a:solidFill>
                  <a:srgbClr val="EBECEF"/>
                </a:solidFill>
                <a:latin typeface="Epilogue" pitchFamily="34" charset="0"/>
                <a:ea typeface="Epilogue" pitchFamily="34" charset="-122"/>
                <a:cs typeface="Epilogue" pitchFamily="34" charset="-120"/>
              </a:rPr>
              <a:t>The insights surfaced by Attendance for Impact are presented through intuitive data visualizations, giving users a clear and actionable understanding of the factors impacting student attendance. </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33105"/>
            <a:ext cx="62089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Features &amp; Capabilities</a:t>
            </a:r>
            <a:endParaRPr lang="en-US" sz="4450" dirty="0"/>
          </a:p>
        </p:txBody>
      </p:sp>
      <p:sp>
        <p:nvSpPr>
          <p:cNvPr id="4" name="Shape 1"/>
          <p:cNvSpPr/>
          <p:nvPr/>
        </p:nvSpPr>
        <p:spPr>
          <a:xfrm>
            <a:off x="793790" y="2337197"/>
            <a:ext cx="510302" cy="510302"/>
          </a:xfrm>
          <a:prstGeom prst="roundRect">
            <a:avLst>
              <a:gd name="adj" fmla="val 18669"/>
            </a:avLst>
          </a:prstGeom>
          <a:solidFill>
            <a:srgbClr val="283157"/>
          </a:solidFill>
          <a:ln w="7620">
            <a:solidFill>
              <a:srgbClr val="414A70"/>
            </a:solidFill>
            <a:prstDash val="solid"/>
          </a:ln>
        </p:spPr>
      </p:sp>
      <p:sp>
        <p:nvSpPr>
          <p:cNvPr id="5" name="Text 2"/>
          <p:cNvSpPr/>
          <p:nvPr/>
        </p:nvSpPr>
        <p:spPr>
          <a:xfrm>
            <a:off x="970955" y="2422208"/>
            <a:ext cx="155972" cy="34028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6" name="Text 3"/>
          <p:cNvSpPr/>
          <p:nvPr/>
        </p:nvSpPr>
        <p:spPr>
          <a:xfrm>
            <a:off x="1530906" y="2337197"/>
            <a:ext cx="3142774"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Drag-and-Drop Upload</a:t>
            </a:r>
            <a:endParaRPr lang="en-US" sz="2200" dirty="0"/>
          </a:p>
        </p:txBody>
      </p:sp>
      <p:sp>
        <p:nvSpPr>
          <p:cNvPr id="7" name="Text 4"/>
          <p:cNvSpPr/>
          <p:nvPr/>
        </p:nvSpPr>
        <p:spPr>
          <a:xfrm>
            <a:off x="1530906" y="2827615"/>
            <a:ext cx="6819305"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Supports XLS, XLSX files.</a:t>
            </a:r>
            <a:endParaRPr lang="en-US" sz="1750" dirty="0"/>
          </a:p>
        </p:txBody>
      </p:sp>
      <p:sp>
        <p:nvSpPr>
          <p:cNvPr id="8" name="Shape 5"/>
          <p:cNvSpPr/>
          <p:nvPr/>
        </p:nvSpPr>
        <p:spPr>
          <a:xfrm>
            <a:off x="793790" y="3672483"/>
            <a:ext cx="510302" cy="510302"/>
          </a:xfrm>
          <a:prstGeom prst="roundRect">
            <a:avLst>
              <a:gd name="adj" fmla="val 18669"/>
            </a:avLst>
          </a:prstGeom>
          <a:solidFill>
            <a:srgbClr val="283157"/>
          </a:solidFill>
          <a:ln w="7620">
            <a:solidFill>
              <a:srgbClr val="414A70"/>
            </a:solidFill>
            <a:prstDash val="solid"/>
          </a:ln>
        </p:spPr>
      </p:sp>
      <p:sp>
        <p:nvSpPr>
          <p:cNvPr id="9" name="Text 6"/>
          <p:cNvSpPr/>
          <p:nvPr/>
        </p:nvSpPr>
        <p:spPr>
          <a:xfrm>
            <a:off x="945833" y="3757493"/>
            <a:ext cx="206216" cy="34028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0" name="Text 7"/>
          <p:cNvSpPr/>
          <p:nvPr/>
        </p:nvSpPr>
        <p:spPr>
          <a:xfrm>
            <a:off x="1530906" y="367248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Data Visualization</a:t>
            </a:r>
            <a:endParaRPr lang="en-US" sz="2200" dirty="0"/>
          </a:p>
        </p:txBody>
      </p:sp>
      <p:sp>
        <p:nvSpPr>
          <p:cNvPr id="11" name="Text 8"/>
          <p:cNvSpPr/>
          <p:nvPr/>
        </p:nvSpPr>
        <p:spPr>
          <a:xfrm>
            <a:off x="1530906" y="4162901"/>
            <a:ext cx="6819305"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Interactive graphs.</a:t>
            </a:r>
            <a:endParaRPr lang="en-US" sz="1750" dirty="0"/>
          </a:p>
        </p:txBody>
      </p:sp>
      <p:sp>
        <p:nvSpPr>
          <p:cNvPr id="12" name="Shape 9"/>
          <p:cNvSpPr/>
          <p:nvPr/>
        </p:nvSpPr>
        <p:spPr>
          <a:xfrm>
            <a:off x="793790" y="5007769"/>
            <a:ext cx="510302" cy="510302"/>
          </a:xfrm>
          <a:prstGeom prst="roundRect">
            <a:avLst>
              <a:gd name="adj" fmla="val 18669"/>
            </a:avLst>
          </a:prstGeom>
          <a:solidFill>
            <a:srgbClr val="283157"/>
          </a:solidFill>
          <a:ln w="7620">
            <a:solidFill>
              <a:srgbClr val="414A70"/>
            </a:solidFill>
            <a:prstDash val="solid"/>
          </a:ln>
        </p:spPr>
      </p:sp>
      <p:sp>
        <p:nvSpPr>
          <p:cNvPr id="13" name="Text 10"/>
          <p:cNvSpPr/>
          <p:nvPr/>
        </p:nvSpPr>
        <p:spPr>
          <a:xfrm>
            <a:off x="955000" y="5092779"/>
            <a:ext cx="187881" cy="34028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4" name="Text 11"/>
          <p:cNvSpPr/>
          <p:nvPr/>
        </p:nvSpPr>
        <p:spPr>
          <a:xfrm>
            <a:off x="1530906" y="50077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Statistical Analysis</a:t>
            </a:r>
            <a:endParaRPr lang="en-US" sz="2200" dirty="0"/>
          </a:p>
        </p:txBody>
      </p:sp>
      <p:sp>
        <p:nvSpPr>
          <p:cNvPr id="15" name="Text 12"/>
          <p:cNvSpPr/>
          <p:nvPr/>
        </p:nvSpPr>
        <p:spPr>
          <a:xfrm>
            <a:off x="1530906" y="5498187"/>
            <a:ext cx="6819305"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Calculates correlations.</a:t>
            </a:r>
            <a:endParaRPr lang="en-US" sz="1750" dirty="0"/>
          </a:p>
        </p:txBody>
      </p:sp>
      <p:sp>
        <p:nvSpPr>
          <p:cNvPr id="16" name="Shape 13"/>
          <p:cNvSpPr/>
          <p:nvPr/>
        </p:nvSpPr>
        <p:spPr>
          <a:xfrm>
            <a:off x="793790" y="6343055"/>
            <a:ext cx="510302" cy="510302"/>
          </a:xfrm>
          <a:prstGeom prst="roundRect">
            <a:avLst>
              <a:gd name="adj" fmla="val 18669"/>
            </a:avLst>
          </a:prstGeom>
          <a:solidFill>
            <a:srgbClr val="283157"/>
          </a:solidFill>
          <a:ln w="7620">
            <a:solidFill>
              <a:srgbClr val="414A70"/>
            </a:solidFill>
            <a:prstDash val="solid"/>
          </a:ln>
        </p:spPr>
      </p:sp>
      <p:sp>
        <p:nvSpPr>
          <p:cNvPr id="17" name="Text 14"/>
          <p:cNvSpPr/>
          <p:nvPr/>
        </p:nvSpPr>
        <p:spPr>
          <a:xfrm>
            <a:off x="944880" y="6428065"/>
            <a:ext cx="208121" cy="34028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4</a:t>
            </a:r>
            <a:endParaRPr lang="en-US" sz="2650" dirty="0"/>
          </a:p>
        </p:txBody>
      </p:sp>
      <p:sp>
        <p:nvSpPr>
          <p:cNvPr id="18" name="Text 15"/>
          <p:cNvSpPr/>
          <p:nvPr/>
        </p:nvSpPr>
        <p:spPr>
          <a:xfrm>
            <a:off x="1530906" y="6343055"/>
            <a:ext cx="289881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Personalized Insights</a:t>
            </a:r>
            <a:endParaRPr lang="en-US" sz="2200" dirty="0"/>
          </a:p>
        </p:txBody>
      </p:sp>
      <p:sp>
        <p:nvSpPr>
          <p:cNvPr id="19" name="Text 16"/>
          <p:cNvSpPr/>
          <p:nvPr/>
        </p:nvSpPr>
        <p:spPr>
          <a:xfrm>
            <a:off x="1530906" y="6833473"/>
            <a:ext cx="6819305"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Simple guidance.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8433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Technologies Used</a:t>
            </a:r>
            <a:endParaRPr lang="en-US" sz="4450" dirty="0"/>
          </a:p>
        </p:txBody>
      </p:sp>
      <p:pic>
        <p:nvPicPr>
          <p:cNvPr id="4" name="Image 1" descr="preencoded.png">    </p:cNvPr>
          <p:cNvPicPr>
            <a:picLocks noChangeAspect="1"/>
          </p:cNvPicPr>
          <p:nvPr/>
        </p:nvPicPr>
        <p:blipFill>
          <a:blip r:embed="rId2"/>
          <a:stretch>
            <a:fillRect/>
          </a:stretch>
        </p:blipFill>
        <p:spPr>
          <a:xfrm>
            <a:off x="793790" y="5233273"/>
            <a:ext cx="566976" cy="566976"/>
          </a:xfrm>
          <a:prstGeom prst="rect">
            <a:avLst/>
          </a:prstGeom>
        </p:spPr>
      </p:pic>
      <p:sp>
        <p:nvSpPr>
          <p:cNvPr id="5" name="Text 1"/>
          <p:cNvSpPr/>
          <p:nvPr/>
        </p:nvSpPr>
        <p:spPr>
          <a:xfrm>
            <a:off x="793790" y="60270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Python</a:t>
            </a:r>
            <a:endParaRPr lang="en-US" sz="2200" dirty="0"/>
          </a:p>
        </p:txBody>
      </p:sp>
      <p:sp>
        <p:nvSpPr>
          <p:cNvPr id="6" name="Text 2"/>
          <p:cNvSpPr/>
          <p:nvPr/>
        </p:nvSpPr>
        <p:spPr>
          <a:xfrm>
            <a:off x="793790" y="6517481"/>
            <a:ext cx="412075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Core programming language.</a:t>
            </a:r>
            <a:endParaRPr lang="en-US" sz="1750" dirty="0"/>
          </a:p>
        </p:txBody>
      </p:sp>
      <p:pic>
        <p:nvPicPr>
          <p:cNvPr id="7" name="Image 2" descr="preencoded.png">    </p:cNvPr>
          <p:cNvPicPr>
            <a:picLocks noChangeAspect="1"/>
          </p:cNvPicPr>
          <p:nvPr/>
        </p:nvPicPr>
        <p:blipFill>
          <a:blip r:embed="rId3"/>
          <a:stretch>
            <a:fillRect/>
          </a:stretch>
        </p:blipFill>
        <p:spPr>
          <a:xfrm>
            <a:off x="5254704" y="5233273"/>
            <a:ext cx="566976" cy="566976"/>
          </a:xfrm>
          <a:prstGeom prst="rect">
            <a:avLst/>
          </a:prstGeom>
        </p:spPr>
      </p:pic>
      <p:sp>
        <p:nvSpPr>
          <p:cNvPr id="8" name="Text 3"/>
          <p:cNvSpPr/>
          <p:nvPr/>
        </p:nvSpPr>
        <p:spPr>
          <a:xfrm>
            <a:off x="5254704" y="6027063"/>
            <a:ext cx="3003709"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Pandas, NumPy, Scipy</a:t>
            </a:r>
            <a:endParaRPr lang="en-US" sz="2200" dirty="0"/>
          </a:p>
        </p:txBody>
      </p:sp>
      <p:sp>
        <p:nvSpPr>
          <p:cNvPr id="9" name="Text 4"/>
          <p:cNvSpPr/>
          <p:nvPr/>
        </p:nvSpPr>
        <p:spPr>
          <a:xfrm>
            <a:off x="5254704" y="6517481"/>
            <a:ext cx="4120872"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Data manipulation.</a:t>
            </a:r>
            <a:endParaRPr lang="en-US" sz="1750" dirty="0"/>
          </a:p>
        </p:txBody>
      </p:sp>
      <p:pic>
        <p:nvPicPr>
          <p:cNvPr id="10" name="Image 3" descr="preencoded.png">    </p:cNvPr>
          <p:cNvPicPr>
            <a:picLocks noChangeAspect="1"/>
          </p:cNvPicPr>
          <p:nvPr/>
        </p:nvPicPr>
        <p:blipFill>
          <a:blip r:embed="rId4"/>
          <a:stretch>
            <a:fillRect/>
          </a:stretch>
        </p:blipFill>
        <p:spPr>
          <a:xfrm>
            <a:off x="9715738" y="5233273"/>
            <a:ext cx="566976" cy="566976"/>
          </a:xfrm>
          <a:prstGeom prst="rect">
            <a:avLst/>
          </a:prstGeom>
        </p:spPr>
      </p:pic>
      <p:sp>
        <p:nvSpPr>
          <p:cNvPr id="11" name="Text 5"/>
          <p:cNvSpPr/>
          <p:nvPr/>
        </p:nvSpPr>
        <p:spPr>
          <a:xfrm>
            <a:off x="9715738" y="60270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Matplotlib, Seaborn</a:t>
            </a:r>
            <a:endParaRPr lang="en-US" sz="2200" dirty="0"/>
          </a:p>
        </p:txBody>
      </p:sp>
      <p:sp>
        <p:nvSpPr>
          <p:cNvPr id="12" name="Text 6"/>
          <p:cNvSpPr/>
          <p:nvPr/>
        </p:nvSpPr>
        <p:spPr>
          <a:xfrm>
            <a:off x="9715738" y="6517481"/>
            <a:ext cx="412075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Data visualization.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9455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Data Processing &amp; Custom Deque System</a:t>
            </a:r>
            <a:endParaRPr lang="en-US" sz="4450" dirty="0"/>
          </a:p>
        </p:txBody>
      </p:sp>
      <p:pic>
        <p:nvPicPr>
          <p:cNvPr id="4" name="Image 1" descr="preencoded.png">    </p:cNvPr>
          <p:cNvPicPr>
            <a:picLocks noChangeAspect="1"/>
          </p:cNvPicPr>
          <p:nvPr/>
        </p:nvPicPr>
        <p:blipFill>
          <a:blip r:embed="rId2"/>
          <a:stretch>
            <a:fillRect/>
          </a:stretch>
        </p:blipFill>
        <p:spPr>
          <a:xfrm>
            <a:off x="793790" y="2952274"/>
            <a:ext cx="1134070" cy="1360884"/>
          </a:xfrm>
          <a:prstGeom prst="rect">
            <a:avLst/>
          </a:prstGeom>
        </p:spPr>
      </p:pic>
      <p:sp>
        <p:nvSpPr>
          <p:cNvPr id="5" name="Text 1"/>
          <p:cNvSpPr/>
          <p:nvPr/>
        </p:nvSpPr>
        <p:spPr>
          <a:xfrm>
            <a:off x="2268022" y="31790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Excel File Handling</a:t>
            </a:r>
            <a:endParaRPr lang="en-US" sz="2200" dirty="0"/>
          </a:p>
        </p:txBody>
      </p:sp>
      <p:sp>
        <p:nvSpPr>
          <p:cNvPr id="6" name="Text 2"/>
          <p:cNvSpPr/>
          <p:nvPr/>
        </p:nvSpPr>
        <p:spPr>
          <a:xfrm>
            <a:off x="2268022" y="3669506"/>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Accepts .xls and .xlsx formats.</a:t>
            </a:r>
            <a:endParaRPr lang="en-US" sz="1750" dirty="0"/>
          </a:p>
        </p:txBody>
      </p:sp>
      <p:pic>
        <p:nvPicPr>
          <p:cNvPr id="7" name="Image 2" descr="preencoded.png">    </p:cNvPr>
          <p:cNvPicPr>
            <a:picLocks noChangeAspect="1"/>
          </p:cNvPicPr>
          <p:nvPr/>
        </p:nvPicPr>
        <p:blipFill>
          <a:blip r:embed="rId3"/>
          <a:stretch>
            <a:fillRect/>
          </a:stretch>
        </p:blipFill>
        <p:spPr>
          <a:xfrm>
            <a:off x="793790" y="4313158"/>
            <a:ext cx="1134070" cy="1360884"/>
          </a:xfrm>
          <a:prstGeom prst="rect">
            <a:avLst/>
          </a:prstGeom>
        </p:spPr>
      </p:pic>
      <p:sp>
        <p:nvSpPr>
          <p:cNvPr id="8" name="Text 3"/>
          <p:cNvSpPr/>
          <p:nvPr/>
        </p:nvSpPr>
        <p:spPr>
          <a:xfrm>
            <a:off x="2268022" y="453997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Drag and Drop</a:t>
            </a:r>
            <a:endParaRPr lang="en-US" sz="2200" dirty="0"/>
          </a:p>
        </p:txBody>
      </p:sp>
      <p:sp>
        <p:nvSpPr>
          <p:cNvPr id="9" name="Text 4"/>
          <p:cNvSpPr/>
          <p:nvPr/>
        </p:nvSpPr>
        <p:spPr>
          <a:xfrm>
            <a:off x="2268022" y="5030391"/>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Quick file analysis.</a:t>
            </a:r>
            <a:endParaRPr lang="en-US" sz="1750" dirty="0"/>
          </a:p>
        </p:txBody>
      </p:sp>
      <p:pic>
        <p:nvPicPr>
          <p:cNvPr id="10" name="Image 3" descr="preencoded.png">    </p:cNvPr>
          <p:cNvPicPr>
            <a:picLocks noChangeAspect="1"/>
          </p:cNvPicPr>
          <p:nvPr/>
        </p:nvPicPr>
        <p:blipFill>
          <a:blip r:embed="rId4"/>
          <a:stretch>
            <a:fillRect/>
          </a:stretch>
        </p:blipFill>
        <p:spPr>
          <a:xfrm>
            <a:off x="793790" y="5674042"/>
            <a:ext cx="1134070" cy="1360884"/>
          </a:xfrm>
          <a:prstGeom prst="rect">
            <a:avLst/>
          </a:prstGeom>
        </p:spPr>
      </p:pic>
      <p:sp>
        <p:nvSpPr>
          <p:cNvPr id="11" name="Text 5"/>
          <p:cNvSpPr/>
          <p:nvPr/>
        </p:nvSpPr>
        <p:spPr>
          <a:xfrm>
            <a:off x="2268022" y="59008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Custom Deque</a:t>
            </a:r>
            <a:endParaRPr lang="en-US" sz="2200" dirty="0"/>
          </a:p>
        </p:txBody>
      </p:sp>
      <p:sp>
        <p:nvSpPr>
          <p:cNvPr id="12" name="Text 6"/>
          <p:cNvSpPr/>
          <p:nvPr/>
        </p:nvSpPr>
        <p:spPr>
          <a:xfrm>
            <a:off x="2268022" y="6391275"/>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Keeps latest feedback.</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467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Conclusion &amp; Impact</a:t>
            </a:r>
            <a:endParaRPr lang="en-US" sz="4450" dirty="0"/>
          </a:p>
        </p:txBody>
      </p:sp>
      <p:sp>
        <p:nvSpPr>
          <p:cNvPr id="4" name="Shape 1"/>
          <p:cNvSpPr/>
          <p:nvPr/>
        </p:nvSpPr>
        <p:spPr>
          <a:xfrm>
            <a:off x="6280190" y="3203615"/>
            <a:ext cx="3664863" cy="1322189"/>
          </a:xfrm>
          <a:prstGeom prst="roundRect">
            <a:avLst>
              <a:gd name="adj" fmla="val 7205"/>
            </a:avLst>
          </a:prstGeom>
          <a:solidFill>
            <a:srgbClr val="283157"/>
          </a:solidFill>
          <a:ln w="7620">
            <a:solidFill>
              <a:srgbClr val="414A70"/>
            </a:solidFill>
            <a:prstDash val="solid"/>
          </a:ln>
        </p:spPr>
      </p:sp>
      <p:sp>
        <p:nvSpPr>
          <p:cNvPr id="5" name="Text 2"/>
          <p:cNvSpPr/>
          <p:nvPr/>
        </p:nvSpPr>
        <p:spPr>
          <a:xfrm>
            <a:off x="6514624" y="343804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Actionable Insights</a:t>
            </a:r>
            <a:endParaRPr lang="en-US" sz="2200" dirty="0"/>
          </a:p>
        </p:txBody>
      </p:sp>
      <p:sp>
        <p:nvSpPr>
          <p:cNvPr id="6" name="Text 3"/>
          <p:cNvSpPr/>
          <p:nvPr/>
        </p:nvSpPr>
        <p:spPr>
          <a:xfrm>
            <a:off x="6514624" y="3928467"/>
            <a:ext cx="3195995"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Improve academic policies.</a:t>
            </a:r>
            <a:endParaRPr lang="en-US" sz="1750" dirty="0"/>
          </a:p>
        </p:txBody>
      </p:sp>
      <p:sp>
        <p:nvSpPr>
          <p:cNvPr id="7" name="Shape 4"/>
          <p:cNvSpPr/>
          <p:nvPr/>
        </p:nvSpPr>
        <p:spPr>
          <a:xfrm>
            <a:off x="10171867" y="3203615"/>
            <a:ext cx="3664863" cy="1322189"/>
          </a:xfrm>
          <a:prstGeom prst="roundRect">
            <a:avLst>
              <a:gd name="adj" fmla="val 7205"/>
            </a:avLst>
          </a:prstGeom>
          <a:solidFill>
            <a:srgbClr val="283157"/>
          </a:solidFill>
          <a:ln w="7620">
            <a:solidFill>
              <a:srgbClr val="414A70"/>
            </a:solidFill>
            <a:prstDash val="solid"/>
          </a:ln>
        </p:spPr>
      </p:sp>
      <p:sp>
        <p:nvSpPr>
          <p:cNvPr id="8" name="Text 5"/>
          <p:cNvSpPr/>
          <p:nvPr/>
        </p:nvSpPr>
        <p:spPr>
          <a:xfrm>
            <a:off x="10406301" y="3438049"/>
            <a:ext cx="3056096"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Data-Driven Decisions</a:t>
            </a:r>
            <a:endParaRPr lang="en-US" sz="2200" dirty="0"/>
          </a:p>
        </p:txBody>
      </p:sp>
      <p:sp>
        <p:nvSpPr>
          <p:cNvPr id="9" name="Text 6"/>
          <p:cNvSpPr/>
          <p:nvPr/>
        </p:nvSpPr>
        <p:spPr>
          <a:xfrm>
            <a:off x="10406301" y="3928467"/>
            <a:ext cx="3195995"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Better student outcomes.</a:t>
            </a:r>
            <a:endParaRPr lang="en-US" sz="1750" dirty="0"/>
          </a:p>
        </p:txBody>
      </p:sp>
      <p:sp>
        <p:nvSpPr>
          <p:cNvPr id="10" name="Shape 7"/>
          <p:cNvSpPr/>
          <p:nvPr/>
        </p:nvSpPr>
        <p:spPr>
          <a:xfrm>
            <a:off x="6280190" y="4752618"/>
            <a:ext cx="7556421" cy="1322189"/>
          </a:xfrm>
          <a:prstGeom prst="roundRect">
            <a:avLst>
              <a:gd name="adj" fmla="val 7205"/>
            </a:avLst>
          </a:prstGeom>
          <a:solidFill>
            <a:srgbClr val="283157"/>
          </a:solidFill>
          <a:ln w="7620">
            <a:solidFill>
              <a:srgbClr val="414A70"/>
            </a:solidFill>
            <a:prstDash val="solid"/>
          </a:ln>
        </p:spPr>
      </p:sp>
      <p:sp>
        <p:nvSpPr>
          <p:cNvPr id="11" name="Text 8"/>
          <p:cNvSpPr/>
          <p:nvPr/>
        </p:nvSpPr>
        <p:spPr>
          <a:xfrm>
            <a:off x="6514624" y="4987052"/>
            <a:ext cx="3238976"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Easy Recommendations</a:t>
            </a:r>
            <a:endParaRPr lang="en-US" sz="2200" dirty="0"/>
          </a:p>
        </p:txBody>
      </p:sp>
      <p:sp>
        <p:nvSpPr>
          <p:cNvPr id="12" name="Text 9"/>
          <p:cNvSpPr/>
          <p:nvPr/>
        </p:nvSpPr>
        <p:spPr>
          <a:xfrm>
            <a:off x="6514624" y="5477470"/>
            <a:ext cx="7087553"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Simple to understand.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2025-02-28T07:47:04Z</dcterms:created>
  <dcterms:modified xsi:type="dcterms:W3CDTF">2025-02-28T07:47:04Z</dcterms:modified>
</cp:coreProperties>
</file>